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560" y="517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546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5249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970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324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194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826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8076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439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7442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404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11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E7ECE-F49A-DD43-A497-B6B63775A9E0}" type="datetimeFigureOut">
              <a:rPr lang="en-US" smtClean="0"/>
              <a:t>05/02/17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CAD7-E9AA-9B41-98AD-599B2F4C9DA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2631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95lutero.jpg"/>
          <p:cNvPicPr>
            <a:picLocks noChangeAspect="1"/>
          </p:cNvPicPr>
          <p:nvPr/>
        </p:nvPicPr>
        <p:blipFill rotWithShape="1">
          <a:blip r:embed="rId2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7" b="-1465"/>
          <a:stretch/>
        </p:blipFill>
        <p:spPr>
          <a:xfrm>
            <a:off x="-721" y="5689600"/>
            <a:ext cx="6858000" cy="4301970"/>
          </a:xfrm>
          <a:prstGeom prst="rect">
            <a:avLst/>
          </a:prstGeom>
        </p:spPr>
      </p:pic>
      <p:pic>
        <p:nvPicPr>
          <p:cNvPr id="6" name="Picture 5" descr="95lutero.jpg"/>
          <p:cNvPicPr>
            <a:picLocks noChangeAspect="1"/>
          </p:cNvPicPr>
          <p:nvPr/>
        </p:nvPicPr>
        <p:blipFill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47"/>
            <a:ext cx="6858000" cy="5143500"/>
          </a:xfrm>
          <a:prstGeom prst="rect">
            <a:avLst/>
          </a:prstGeom>
        </p:spPr>
      </p:pic>
      <p:pic>
        <p:nvPicPr>
          <p:cNvPr id="4" name="Picture 3" descr="95luter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3798"/>
            <a:ext cx="6858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-109328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>
                <a:solidFill>
                  <a:schemeClr val="bg2">
                    <a:lumMod val="50000"/>
                  </a:schemeClr>
                </a:solidFill>
              </a:rPr>
              <a:t>a Reforma aos 500 anos</a:t>
            </a:r>
            <a:endParaRPr lang="pt-BR" sz="5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5892675"/>
            <a:ext cx="6857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solidFill>
                  <a:schemeClr val="bg2">
                    <a:lumMod val="25000"/>
                  </a:schemeClr>
                </a:solidFill>
              </a:rPr>
              <a:t>Nos 500 anos da reforma protestante iniciada por Martinho Lutero, a Fundação </a:t>
            </a:r>
            <a:r>
              <a:rPr lang="pt-BR" sz="1600" b="1" dirty="0" err="1" smtClean="0">
                <a:solidFill>
                  <a:schemeClr val="bg2">
                    <a:lumMod val="25000"/>
                  </a:schemeClr>
                </a:solidFill>
              </a:rPr>
              <a:t>Spes</a:t>
            </a:r>
            <a:r>
              <a:rPr lang="pt-BR" sz="16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1600" b="1" dirty="0" smtClean="0">
                <a:solidFill>
                  <a:schemeClr val="bg2">
                    <a:lumMod val="25000"/>
                  </a:schemeClr>
                </a:solidFill>
              </a:rPr>
              <a:t>promove uma reflexão sobre o impacto deste movimento em diversos aspetos da vida europeia. </a:t>
            </a:r>
          </a:p>
          <a:p>
            <a:pPr algn="just"/>
            <a:r>
              <a:rPr lang="pt-BR" sz="1600" b="1" dirty="0">
                <a:solidFill>
                  <a:schemeClr val="bg2">
                    <a:lumMod val="25000"/>
                  </a:schemeClr>
                </a:solidFill>
              </a:rPr>
              <a:t>V</a:t>
            </a:r>
            <a:r>
              <a:rPr lang="pt-BR" sz="1600" b="1" dirty="0" smtClean="0">
                <a:solidFill>
                  <a:schemeClr val="bg2">
                    <a:lumMod val="25000"/>
                  </a:schemeClr>
                </a:solidFill>
              </a:rPr>
              <a:t>ários especialistas, ao longo de dez semanas, vão falar desses impactos do ponto de vista da História, da </a:t>
            </a:r>
            <a:r>
              <a:rPr lang="pt-BR" sz="1600" b="1" dirty="0">
                <a:solidFill>
                  <a:schemeClr val="bg2">
                    <a:lumMod val="25000"/>
                  </a:schemeClr>
                </a:solidFill>
              </a:rPr>
              <a:t>T</a:t>
            </a:r>
            <a:r>
              <a:rPr lang="pt-BR" sz="1600" b="1" dirty="0" smtClean="0">
                <a:solidFill>
                  <a:schemeClr val="bg2">
                    <a:lumMod val="25000"/>
                  </a:schemeClr>
                </a:solidFill>
              </a:rPr>
              <a:t>eologia, da Política, das Ideias, da Arte, Literatura e Cultura e da tradição das diversas Igrejas da Reforma.</a:t>
            </a:r>
            <a:endParaRPr lang="pt-BR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926110" y="8963574"/>
            <a:ext cx="1198529" cy="950661"/>
            <a:chOff x="-211473" y="6167427"/>
            <a:chExt cx="1198529" cy="950661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3"/>
            <a:srcRect l="13702" r="10176" b="6142"/>
            <a:stretch/>
          </p:blipFill>
          <p:spPr>
            <a:xfrm>
              <a:off x="77065" y="6167427"/>
              <a:ext cx="621404" cy="766197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-211473" y="6871867"/>
              <a:ext cx="11985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PT" sz="1000" dirty="0" smtClean="0">
                  <a:latin typeface="Arial Narrow"/>
                  <a:cs typeface="Arial Narrow"/>
                </a:rPr>
                <a:t>FUNDAÇ</a:t>
              </a:r>
              <a:r>
                <a:rPr lang="pt-PT" sz="1000" dirty="0" smtClean="0">
                  <a:latin typeface="Arial Narrow"/>
                  <a:cs typeface="Arial Narrow"/>
                </a:rPr>
                <a:t>ÃO</a:t>
              </a:r>
              <a:r>
                <a:rPr lang="pt-PT" sz="1000" dirty="0" smtClean="0">
                  <a:latin typeface="Arial Narrow"/>
                  <a:cs typeface="Arial Narrow"/>
                </a:rPr>
                <a:t> </a:t>
              </a:r>
              <a:r>
                <a:rPr lang="pt-PT" sz="1000" dirty="0" smtClean="0">
                  <a:latin typeface="Arial Narrow"/>
                  <a:cs typeface="Arial Narrow"/>
                </a:rPr>
                <a:t>SPES</a:t>
              </a:r>
              <a:endParaRPr lang="pt-PT" sz="1000" dirty="0">
                <a:latin typeface="Arial Narrow"/>
                <a:cs typeface="Arial Narrow"/>
              </a:endParaRPr>
            </a:p>
          </p:txBody>
        </p:sp>
      </p:grpSp>
      <p:sp>
        <p:nvSpPr>
          <p:cNvPr id="23" name="Oval 22"/>
          <p:cNvSpPr/>
          <p:nvPr/>
        </p:nvSpPr>
        <p:spPr>
          <a:xfrm>
            <a:off x="5013557" y="7988964"/>
            <a:ext cx="2015998" cy="1985672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rgbClr val="DDD9C3"/>
                </a:solidFill>
              </a:rPr>
              <a:t>Maio: 2, 9, 16, 23, 30</a:t>
            </a:r>
          </a:p>
          <a:p>
            <a:pPr algn="ctr"/>
            <a:r>
              <a:rPr lang="pt-PT" dirty="0" smtClean="0">
                <a:solidFill>
                  <a:srgbClr val="DDD9C3"/>
                </a:solidFill>
              </a:rPr>
              <a:t>Junho: 6, 13, 20, 27</a:t>
            </a:r>
          </a:p>
          <a:p>
            <a:pPr algn="ctr"/>
            <a:r>
              <a:rPr lang="pt-PT" dirty="0" smtClean="0">
                <a:solidFill>
                  <a:srgbClr val="DDD9C3"/>
                </a:solidFill>
              </a:rPr>
              <a:t>Julho: 4</a:t>
            </a:r>
            <a:endParaRPr lang="pt-PT" dirty="0">
              <a:solidFill>
                <a:srgbClr val="DDD9C3"/>
              </a:solidFill>
            </a:endParaRPr>
          </a:p>
        </p:txBody>
      </p:sp>
      <p:sp>
        <p:nvSpPr>
          <p:cNvPr id="27" name="Oval 26"/>
          <p:cNvSpPr>
            <a:spLocks noChangeAspect="1"/>
          </p:cNvSpPr>
          <p:nvPr/>
        </p:nvSpPr>
        <p:spPr>
          <a:xfrm>
            <a:off x="-77694" y="7911753"/>
            <a:ext cx="2015871" cy="1985549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rgbClr val="DDD9C3"/>
                </a:solidFill>
              </a:rPr>
              <a:t>Local</a:t>
            </a:r>
          </a:p>
          <a:p>
            <a:pPr algn="ctr"/>
            <a:r>
              <a:rPr lang="pt-PT" dirty="0" smtClean="0">
                <a:solidFill>
                  <a:srgbClr val="DDD9C3"/>
                </a:solidFill>
              </a:rPr>
              <a:t>Centro de </a:t>
            </a:r>
            <a:r>
              <a:rPr lang="pt-PT" dirty="0">
                <a:solidFill>
                  <a:srgbClr val="DDD9C3"/>
                </a:solidFill>
              </a:rPr>
              <a:t>C</a:t>
            </a:r>
            <a:r>
              <a:rPr lang="pt-PT" dirty="0" smtClean="0">
                <a:solidFill>
                  <a:srgbClr val="DDD9C3"/>
                </a:solidFill>
              </a:rPr>
              <a:t>ultura Católica</a:t>
            </a:r>
          </a:p>
          <a:p>
            <a:pPr algn="ctr"/>
            <a:r>
              <a:rPr lang="pt-PT" dirty="0" smtClean="0">
                <a:solidFill>
                  <a:srgbClr val="DDD9C3"/>
                </a:solidFill>
              </a:rPr>
              <a:t>—</a:t>
            </a:r>
          </a:p>
          <a:p>
            <a:pPr algn="ctr"/>
            <a:r>
              <a:rPr lang="pt-PT" dirty="0" smtClean="0">
                <a:solidFill>
                  <a:srgbClr val="DDD9C3"/>
                </a:solidFill>
              </a:rPr>
              <a:t>Torre da Marca</a:t>
            </a:r>
            <a:endParaRPr lang="pt-PT" dirty="0">
              <a:solidFill>
                <a:srgbClr val="DDD9C3"/>
              </a:solidFill>
            </a:endParaRPr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4260104" y="8192435"/>
            <a:ext cx="1079998" cy="1063753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 smtClean="0">
                <a:solidFill>
                  <a:srgbClr val="DDD9C3"/>
                </a:solidFill>
              </a:rPr>
              <a:t>Hora</a:t>
            </a:r>
          </a:p>
          <a:p>
            <a:pPr algn="ctr"/>
            <a:r>
              <a:rPr lang="pt-PT" dirty="0" smtClean="0">
                <a:solidFill>
                  <a:srgbClr val="DDD9C3"/>
                </a:solidFill>
              </a:rPr>
              <a:t>21</a:t>
            </a:r>
            <a:r>
              <a:rPr lang="pt-PT" dirty="0">
                <a:solidFill>
                  <a:srgbClr val="DDD9C3"/>
                </a:solidFill>
              </a:rPr>
              <a:t>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" y="7479267"/>
            <a:ext cx="6857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pt-PT" sz="2400" dirty="0" smtClean="0">
                <a:solidFill>
                  <a:schemeClr val="bg2">
                    <a:lumMod val="25000"/>
                  </a:schemeClr>
                </a:solidFill>
              </a:rPr>
              <a:t>ais informações em </a:t>
            </a:r>
            <a:r>
              <a:rPr lang="pt-PT" sz="2400" dirty="0" err="1" smtClean="0">
                <a:solidFill>
                  <a:schemeClr val="bg2">
                    <a:lumMod val="25000"/>
                  </a:schemeClr>
                </a:solidFill>
              </a:rPr>
              <a:t>www.fspes.pt</a:t>
            </a:r>
            <a:endParaRPr lang="pt-PT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085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118</Words>
  <Application>Microsoft Macintosh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Escola Artística de Soares dos Reis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Lurdes Figueiral</dc:creator>
  <cp:lastModifiedBy>Lurdes Figueiral</cp:lastModifiedBy>
  <cp:revision>15</cp:revision>
  <dcterms:created xsi:type="dcterms:W3CDTF">2017-02-01T16:34:18Z</dcterms:created>
  <dcterms:modified xsi:type="dcterms:W3CDTF">2017-02-05T22:03:40Z</dcterms:modified>
</cp:coreProperties>
</file>